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2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32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323" r:id="rId28"/>
    <p:sldId id="283" r:id="rId29"/>
    <p:sldId id="284" r:id="rId30"/>
    <p:sldId id="285" r:id="rId31"/>
    <p:sldId id="286" r:id="rId32"/>
    <p:sldId id="325" r:id="rId33"/>
    <p:sldId id="313" r:id="rId34"/>
    <p:sldId id="348" r:id="rId35"/>
    <p:sldId id="349" r:id="rId36"/>
    <p:sldId id="350" r:id="rId37"/>
    <p:sldId id="351" r:id="rId38"/>
    <p:sldId id="352" r:id="rId39"/>
    <p:sldId id="353" r:id="rId40"/>
    <p:sldId id="354" r:id="rId41"/>
    <p:sldId id="355" r:id="rId42"/>
    <p:sldId id="356" r:id="rId43"/>
    <p:sldId id="357" r:id="rId44"/>
    <p:sldId id="328" r:id="rId45"/>
    <p:sldId id="329" r:id="rId46"/>
    <p:sldId id="330" r:id="rId47"/>
    <p:sldId id="331" r:id="rId48"/>
    <p:sldId id="332" r:id="rId49"/>
    <p:sldId id="345" r:id="rId50"/>
    <p:sldId id="346" r:id="rId51"/>
    <p:sldId id="333" r:id="rId52"/>
    <p:sldId id="358" r:id="rId53"/>
    <p:sldId id="359" r:id="rId54"/>
    <p:sldId id="327" r:id="rId55"/>
    <p:sldId id="298" r:id="rId56"/>
    <p:sldId id="299" r:id="rId57"/>
    <p:sldId id="300" r:id="rId58"/>
    <p:sldId id="301" r:id="rId59"/>
    <p:sldId id="324" r:id="rId60"/>
    <p:sldId id="302" r:id="rId61"/>
    <p:sldId id="303" r:id="rId62"/>
    <p:sldId id="304" r:id="rId63"/>
    <p:sldId id="305" r:id="rId64"/>
    <p:sldId id="306" r:id="rId65"/>
    <p:sldId id="307" r:id="rId66"/>
    <p:sldId id="308" r:id="rId67"/>
    <p:sldId id="311" r:id="rId68"/>
    <p:sldId id="326" r:id="rId69"/>
    <p:sldId id="320" r:id="rId70"/>
    <p:sldId id="321" r:id="rId71"/>
  </p:sldIdLst>
  <p:sldSz cx="9144000" cy="5715000" type="screen16x10"/>
  <p:notesSz cx="6858000" cy="9144000"/>
  <p:embeddedFontLst>
    <p:embeddedFont>
      <p:font typeface="Arimo" panose="020F0502020204030204" pitchFamily="34" charset="0"/>
      <p:regular r:id="rId73"/>
      <p:bold r:id="rId74"/>
      <p:italic r:id="rId75"/>
      <p:boldItalic r:id="rId76"/>
    </p:embeddedFont>
    <p:embeddedFont>
      <p:font typeface="Cambria Math" panose="02040503050406030204" pitchFamily="18" charset="0"/>
      <p:regular r:id="rId77"/>
    </p:embeddedFont>
    <p:embeddedFont>
      <p:font typeface="Verdana" panose="020B0604030504040204" pitchFamily="34" charset="0"/>
      <p:regular r:id="rId78"/>
      <p:bold r:id="rId79"/>
      <p:italic r:id="rId80"/>
      <p:boldItalic r:id="rId8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95"/>
  </p:normalViewPr>
  <p:slideViewPr>
    <p:cSldViewPr snapToGrid="0">
      <p:cViewPr varScale="1">
        <p:scale>
          <a:sx n="139" d="100"/>
          <a:sy n="139" d="100"/>
        </p:scale>
        <p:origin x="1288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5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80" Type="http://schemas.openxmlformats.org/officeDocument/2006/relationships/font" Target="fonts/font8.fntdata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1sOZChpw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https://www.youtube.com/watch?v=Kq1sOZChpwI</a:t>
            </a:r>
            <a:endParaRPr/>
          </a:p>
        </p:txBody>
      </p:sp>
      <p:sp>
        <p:nvSpPr>
          <p:cNvPr id="149" name="Google Shape;1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68172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76818f0e4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e76818f0e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oXFgQTFx1M?feature=oembed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ww.youtube.com/watch?v=3oXFgQTFx1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hyperlink" Target="https://www.techpowerup.com/gpu-specs/geforce-rtx-4090.c388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techpowerup.com/gpu-specs/geforce-rtx-2080-ti.c3305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Architecture.html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settacode.org/wiki/Bitmap/Bresenham%27s_line_algorithm" TargetMode="Externa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Informação Visual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Cerca de 30% do cérebro é dedicado ao processamento visual...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Os olhos são a porta de acesso ao cérebro com maior largura de banda!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73" y="1471850"/>
            <a:ext cx="8192631" cy="295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SIGGRAPH 2021 Computer Animation Festival</a:t>
            </a:r>
            <a:br>
              <a:rPr lang="pt-BR" dirty="0"/>
            </a:br>
            <a:endParaRPr dirty="0"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1784013" y="5193532"/>
            <a:ext cx="55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hlinkClick r:id="rId4"/>
              </a:rPr>
              <a:t>https://www.youtube.com/watch?v=3oXFgQTFx1M</a:t>
            </a:r>
            <a:r>
              <a:rPr lang="pt-BR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nline Media 1" descr="SIGGRAPH 2024 Electronic Theater Trailer">
            <a:hlinkClick r:id="" action="ppaction://media"/>
            <a:extLst>
              <a:ext uri="{FF2B5EF4-FFF2-40B4-BE49-F238E27FC236}">
                <a16:creationId xmlns:a16="http://schemas.microsoft.com/office/drawing/2014/main" id="{64701EE9-8B37-8B84-47A1-2BAE7B3DAC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1933" y="716112"/>
            <a:ext cx="7580134" cy="428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l="2687" t="4163" r="2758" b="14975"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 b="15034"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Imagem e terrenos para mapas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812734" y="4918503"/>
            <a:ext cx="8006046" cy="50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Mapas, fotos de satélite, imagens de ruas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5" y="934455"/>
            <a:ext cx="7544437" cy="39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CAD (Computer-aided design)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949224" y="4901938"/>
            <a:ext cx="7869555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mecânica, arquitetura, eletrônica, ...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l="271" r="-1"/>
          <a:stretch/>
        </p:blipFill>
        <p:spPr>
          <a:xfrm>
            <a:off x="398751" y="1282045"/>
            <a:ext cx="8402867" cy="345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Arquitetura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990055"/>
            <a:ext cx="4392891" cy="252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2891" y="2739344"/>
            <a:ext cx="4581426" cy="262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09" y="2120909"/>
            <a:ext cx="849329" cy="11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l="22313" t="4960" r="19637" b="13179"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b="17078"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Design de Produtos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4876016"/>
            <a:ext cx="8546062" cy="45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75% do catálogo de produtos da Ikea são imagens renderizadas.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08" y="988604"/>
            <a:ext cx="4820620" cy="23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8940" y="2636264"/>
            <a:ext cx="4524866" cy="22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289275" y="3365675"/>
            <a:ext cx="176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Tesla Model 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258719" y="2277325"/>
            <a:ext cx="9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Impressão 3D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485" y="1006704"/>
            <a:ext cx="6513922" cy="432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Supercomputação (GPUs)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675" y="1073629"/>
            <a:ext cx="2913613" cy="186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62" y="3281819"/>
            <a:ext cx="1883152" cy="19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461019" y="5256450"/>
            <a:ext cx="3775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https://www.techpowerup.com/gpu-specs/geforce-rtx-2080-ti.c3305</a:t>
            </a:r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61022-4E17-C4FE-802D-AA93877BD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917" y="3373805"/>
            <a:ext cx="1865371" cy="1570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B1FD2-2398-BDA3-5733-5833CA1A9683}"/>
              </a:ext>
            </a:extLst>
          </p:cNvPr>
          <p:cNvSpPr txBox="1"/>
          <p:nvPr/>
        </p:nvSpPr>
        <p:spPr>
          <a:xfrm>
            <a:off x="4806909" y="5019120"/>
            <a:ext cx="45857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https://www.techpowerup.com/gpu-specs/geforce-rtx-4090.c3889</a:t>
            </a:r>
            <a:r>
              <a:rPr lang="en-US" sz="900" dirty="0"/>
              <a:t> </a:t>
            </a:r>
          </a:p>
        </p:txBody>
      </p:sp>
      <p:pic>
        <p:nvPicPr>
          <p:cNvPr id="1026" name="Picture 2" descr="NVIDIA GeForce RTX 4090 Founders Edition">
            <a:extLst>
              <a:ext uri="{FF2B5EF4-FFF2-40B4-BE49-F238E27FC236}">
                <a16:creationId xmlns:a16="http://schemas.microsoft.com/office/drawing/2014/main" id="{9D7374F6-08B2-CB48-379F-5BAB393B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91" y="1068912"/>
            <a:ext cx="2477661" cy="19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Desenvolver rotinas gráficas através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r="18763"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Revisão 1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Interpolação em Triângulos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Revisão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 3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14 - Primitivas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15 -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Revisão 4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18 -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Programmable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Signed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Distance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Function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22 - Geometrias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24 - Sombras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25 -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Tracing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26 - Normal e Gradiente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27 -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28 - Revisão / Estúdio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3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Projetos do Curso : Projetos 1 e 2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Nota final é a média de todas as entregas parciais</a:t>
            </a:r>
            <a:endParaRPr sz="1800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D84F7-8CC0-5ED4-F4DA-28E5FE09F3F4}"/>
              </a:ext>
            </a:extLst>
          </p:cNvPr>
          <p:cNvGrpSpPr/>
          <p:nvPr/>
        </p:nvGrpSpPr>
        <p:grpSpPr>
          <a:xfrm>
            <a:off x="312906" y="2231483"/>
            <a:ext cx="8593204" cy="2847542"/>
            <a:chOff x="1551949" y="2538409"/>
            <a:chExt cx="5699096" cy="1888516"/>
          </a:xfrm>
        </p:grpSpPr>
        <p:sp>
          <p:nvSpPr>
            <p:cNvPr id="286" name="Google Shape;286;p32"/>
            <p:cNvSpPr/>
            <p:nvPr/>
          </p:nvSpPr>
          <p:spPr>
            <a:xfrm>
              <a:off x="1551949" y="2538409"/>
              <a:ext cx="26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1: </a:t>
              </a:r>
              <a:r>
                <a:rPr lang="pt-BR" sz="1800" dirty="0" err="1">
                  <a:solidFill>
                    <a:schemeClr val="dk1"/>
                  </a:solidFill>
                </a:rPr>
                <a:t>Rasterizador</a:t>
              </a:r>
              <a:r>
                <a:rPr lang="pt-BR" sz="1800" dirty="0">
                  <a:solidFill>
                    <a:schemeClr val="dk1"/>
                  </a:solidFill>
                </a:rPr>
                <a:t> (CPU)</a:t>
              </a:r>
              <a:endParaRPr dirty="0"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284945" y="2538419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2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Shaders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(GPU)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32"/>
            <p:cNvPicPr preferRelativeResize="0"/>
            <p:nvPr/>
          </p:nvPicPr>
          <p:blipFill rotWithShape="1">
            <a:blip r:embed="rId3">
              <a:alphaModFix/>
            </a:blip>
            <a:srcRect l="7125" r="7125"/>
            <a:stretch/>
          </p:blipFill>
          <p:spPr>
            <a:xfrm>
              <a:off x="1691874" y="2831375"/>
              <a:ext cx="2462799" cy="15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1687" y="2831375"/>
              <a:ext cx="2393313" cy="1595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ampla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fixar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Coordinate,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Singleton: Material, atributo: 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50373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Quartas-feiras das 18:00 as 19:30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Remota / Laboratório de Realidade Virtual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https://www.web3d.org/documents/specifications/19775-1/V3.3/Part01/Architecture.html</a:t>
            </a:r>
            <a:endParaRPr sz="14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128975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179700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dirty="0" err="1"/>
              <a:t>Appearance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 err="1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fillProperties</a:t>
            </a:r>
            <a:r>
              <a:rPr lang="en-US" sz="1800" dirty="0"/>
              <a:t>	NULL 	[</a:t>
            </a:r>
            <a:r>
              <a:rPr lang="en-US" sz="1800" dirty="0" err="1"/>
              <a:t>FillProperties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lineProperties</a:t>
            </a:r>
            <a:r>
              <a:rPr lang="en-US" sz="1800" dirty="0"/>
              <a:t> 	NULL 	[</a:t>
            </a:r>
            <a:r>
              <a:rPr lang="en-US" sz="1800" dirty="0" err="1"/>
              <a:t>LineProperties</a:t>
            </a:r>
            <a:r>
              <a:rPr lang="en-US" sz="1800" dirty="0"/>
              <a:t>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SFNode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MFNode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textureTransform</a:t>
            </a:r>
            <a:r>
              <a:rPr lang="en-US" sz="1800" dirty="0"/>
              <a:t>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dirty="0"/>
              <a:t>}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294050" y="838975"/>
            <a:ext cx="855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Essa primeira parte da disciplina é baseada no curso de Berkeley CS184 e Stanford CS248. Qualquer semelhança não é mera coincidência.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Assim, já agradeço a todos pelos materiais encontrados na internet: Pat Hanrahan, Ren Ng, Kayvon Fatahalian, Keenan Crane, Mark Pauly, Steve Marschner, Kayvon Fatahalian, dentre outros.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61" y="3636640"/>
            <a:ext cx="3289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570651"/>
            <a:ext cx="3727031" cy="7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838" indent="-215900"/>
            <a:r>
              <a:rPr lang="pt-BR" dirty="0"/>
              <a:t>Uma forma é criar um HTML é chamar os scripts em Javascript para rodar seu X3D diretamente.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t="33958" r="55900"/>
          <a:stretch/>
        </p:blipFill>
        <p:spPr>
          <a:xfrm>
            <a:off x="175077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175077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50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4834550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Profundida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Sim. Neste curso iremos bem a fundo no funcionamento dos algoritmos que geram os gráficos, e vocês verão na prática como o conhecimento matemático é importante.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Vamos assumir que a linha é representada por (u</a:t>
            </a:r>
            <a:r>
              <a:rPr lang="pt-BR" baseline="-25000" dirty="0"/>
              <a:t>1</a:t>
            </a:r>
            <a:r>
              <a:rPr lang="pt-BR" dirty="0"/>
              <a:t>,v</a:t>
            </a:r>
            <a:r>
              <a:rPr lang="pt-BR" baseline="-25000" dirty="0"/>
              <a:t>1</a:t>
            </a:r>
            <a:r>
              <a:rPr lang="pt-BR" dirty="0"/>
              <a:t>) e (u</a:t>
            </a:r>
            <a:r>
              <a:rPr lang="pt-BR" baseline="-25000" dirty="0"/>
              <a:t>2</a:t>
            </a:r>
            <a:r>
              <a:rPr lang="pt-BR" dirty="0"/>
              <a:t>,v</a:t>
            </a:r>
            <a:r>
              <a:rPr lang="pt-BR" baseline="-25000" dirty="0"/>
              <a:t>2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(v</a:t>
            </a:r>
            <a:r>
              <a:rPr lang="pt-BR" baseline="-25000" dirty="0"/>
              <a:t>2</a:t>
            </a:r>
            <a:r>
              <a:rPr lang="pt-BR" dirty="0"/>
              <a:t>-v</a:t>
            </a:r>
            <a:r>
              <a:rPr lang="pt-BR" baseline="-25000" dirty="0"/>
              <a:t>1</a:t>
            </a:r>
            <a:r>
              <a:rPr lang="pt-BR" dirty="0"/>
              <a:t>)/(u</a:t>
            </a:r>
            <a:r>
              <a:rPr lang="pt-BR" baseline="-25000" dirty="0"/>
              <a:t>2</a:t>
            </a:r>
            <a:r>
              <a:rPr lang="pt-BR" dirty="0"/>
              <a:t>-u</a:t>
            </a:r>
            <a:r>
              <a:rPr lang="pt-BR" baseline="-25000" dirty="0"/>
              <a:t>1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caso especial onde: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u</a:t>
            </a:r>
            <a:r>
              <a:rPr lang="pt-BR" baseline="-25000" dirty="0"/>
              <a:t>1</a:t>
            </a:r>
            <a:r>
              <a:rPr lang="pt-BR" dirty="0"/>
              <a:t> &lt; u</a:t>
            </a:r>
            <a:r>
              <a:rPr lang="pt-BR" baseline="-25000" dirty="0"/>
              <a:t>2</a:t>
            </a:r>
            <a:r>
              <a:rPr lang="pt-BR" dirty="0"/>
              <a:t> e v</a:t>
            </a:r>
            <a:r>
              <a:rPr lang="pt-BR" baseline="-25000" dirty="0"/>
              <a:t>1</a:t>
            </a:r>
            <a:r>
              <a:rPr lang="pt-BR" dirty="0"/>
              <a:t> &lt; v</a:t>
            </a:r>
            <a:r>
              <a:rPr lang="pt-BR" baseline="-25000" dirty="0"/>
              <a:t>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514" name="Google Shape;51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761" y="2425166"/>
            <a:ext cx="4692737" cy="274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5"/>
          <p:cNvSpPr/>
          <p:nvPr/>
        </p:nvSpPr>
        <p:spPr>
          <a:xfrm>
            <a:off x="5694777" y="1895795"/>
            <a:ext cx="2892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Assuma que os pixels estão coordenadas inteiras</a:t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325220" y="3023266"/>
            <a:ext cx="3024036" cy="1569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79899" y="4667200"/>
            <a:ext cx="3180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é a base para o </a:t>
            </a:r>
            <a:b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de Bresenham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Bresenham</a:t>
            </a:r>
            <a:endParaRPr/>
          </a:p>
        </p:txBody>
      </p:sp>
      <p:pic>
        <p:nvPicPr>
          <p:cNvPr id="523" name="Google Shape;523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6938" y="710608"/>
            <a:ext cx="4515211" cy="44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525" name="Google Shape;525;p56"/>
          <p:cNvSpPr/>
          <p:nvPr/>
        </p:nvSpPr>
        <p:spPr>
          <a:xfrm>
            <a:off x="1913860" y="5255087"/>
            <a:ext cx="55501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http://rosettacode.org/wiki/Bitmap/Bresenham%27s_line_algorithm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B32E46-3C32-60DA-6A0E-C1F1D6825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2194" r="28604" b="11521"/>
          <a:stretch/>
        </p:blipFill>
        <p:spPr bwMode="auto">
          <a:xfrm>
            <a:off x="768095" y="2567575"/>
            <a:ext cx="2121409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3E78548-E926-A102-0977-2959FE11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9" y="2267709"/>
            <a:ext cx="4837581" cy="27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97" y="1021508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42" y="271344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85" y="2205156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800</TotalTime>
  <Words>3316</Words>
  <Application>Microsoft Macintosh PowerPoint</Application>
  <PresentationFormat>On-screen Show (16:10)</PresentationFormat>
  <Paragraphs>544</Paragraphs>
  <Slides>70</Slides>
  <Notes>64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76" baseType="lpstr">
      <vt:lpstr>Cambria Math</vt:lpstr>
      <vt:lpstr>Verdana</vt:lpstr>
      <vt:lpstr>Arimo</vt:lpstr>
      <vt:lpstr>Courier New</vt:lpstr>
      <vt:lpstr>Arial</vt:lpstr>
      <vt:lpstr>Personalizar design</vt:lpstr>
      <vt:lpstr>PowerPoint Presentation</vt:lpstr>
      <vt:lpstr>Professores</vt:lpstr>
      <vt:lpstr>Sobre esse curso</vt:lpstr>
      <vt:lpstr>Horário de Atendimento</vt:lpstr>
      <vt:lpstr>Computação Gráfica</vt:lpstr>
      <vt:lpstr>Vai ter matemática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Por que Informação Visual</vt:lpstr>
      <vt:lpstr>Usos da Computação Gráfica Filmes</vt:lpstr>
      <vt:lpstr>SIGGRAPH 2021 Computer Animation Festival </vt:lpstr>
      <vt:lpstr>Usos da Computação Gráfica Jogos Digitais</vt:lpstr>
      <vt:lpstr>Usos da Computação Gráfica  Interface Gráfica / Graphical User Interface</vt:lpstr>
      <vt:lpstr>Usos da Computação Gráfica Imagem e terrenos para mapas</vt:lpstr>
      <vt:lpstr>Usos da Computação Gráfica CAD (Computer-aided design)</vt:lpstr>
      <vt:lpstr>Usos da Computação Gráfica Arquitetura</vt:lpstr>
      <vt:lpstr>Usos da Computação Gráfica  Design de Produtos</vt:lpstr>
      <vt:lpstr>Usos da Computação Gráfica  Visualização</vt:lpstr>
      <vt:lpstr>Usos da Computação Gráfica  Simulações</vt:lpstr>
      <vt:lpstr>Usos da Computação Gráfica  Impressão 3D</vt:lpstr>
      <vt:lpstr>Fundamentos da Computação Gráfica</vt:lpstr>
      <vt:lpstr>Supercomputação (GPUs)</vt:lpstr>
      <vt:lpstr>Objetivos de Aprendizagem</vt:lpstr>
      <vt:lpstr>Aulas</vt:lpstr>
      <vt:lpstr>Bibliografia</vt:lpstr>
      <vt:lpstr>Avaliação</vt:lpstr>
      <vt:lpstr>Política de Atrasos nas Entregas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Polyline2D</vt:lpstr>
      <vt:lpstr>TriangleSet2D</vt:lpstr>
      <vt:lpstr>Appearance</vt:lpstr>
      <vt:lpstr>Material</vt:lpstr>
      <vt:lpstr>Exemplos</vt:lpstr>
      <vt:lpstr>Visualizando X3D online</vt:lpstr>
      <vt:lpstr>X_ITE X3D Browser</vt:lpstr>
      <vt:lpstr>Atividade – Crie um Boneco Palito em X3D</vt:lpstr>
      <vt:lpstr>Como se desenham linhas no computador?</vt:lpstr>
      <vt:lpstr>Funcionamento dos Displays</vt:lpstr>
      <vt:lpstr>Funcionamento dos Displays</vt:lpstr>
      <vt:lpstr>Como as imagens são representadas</vt:lpstr>
      <vt:lpstr>Profundida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Algoritmo de Bresenham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33</cp:revision>
  <dcterms:modified xsi:type="dcterms:W3CDTF">2024-08-01T14:52:27Z</dcterms:modified>
</cp:coreProperties>
</file>